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0" r:id="rId6"/>
    <p:sldId id="260" r:id="rId7"/>
    <p:sldId id="276" r:id="rId8"/>
    <p:sldId id="271" r:id="rId9"/>
    <p:sldId id="277" r:id="rId10"/>
    <p:sldId id="259" r:id="rId11"/>
    <p:sldId id="272" r:id="rId12"/>
    <p:sldId id="275" r:id="rId13"/>
    <p:sldId id="273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FC40ED-144E-4DC3-B136-D4371B06FF4A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00381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ДОУ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В-Талызинский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«Колосок»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b="1" dirty="0" smtClean="0">
                <a:solidFill>
                  <a:srgbClr val="7030A0"/>
                </a:solidFill>
                <a:latin typeface="Monotype Corsiva" pitchFamily="66" charset="0"/>
              </a:rPr>
              <a:t>Центр</a:t>
            </a:r>
            <a:br>
              <a:rPr lang="ru-RU" sz="50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5000" b="1" dirty="0" smtClean="0">
                <a:solidFill>
                  <a:srgbClr val="7030A0"/>
                </a:solidFill>
                <a:latin typeface="Monotype Corsiva" pitchFamily="66" charset="0"/>
              </a:rPr>
              <a:t>патриотического воспитания в ДОУ</a:t>
            </a:r>
            <a:endParaRPr lang="ru-RU" sz="5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129490" cy="106074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Воспитатели: Л. Г. Буренкова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Е. А. Пряхина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158" y="97245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детьми по патриотическому воспитанию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20426_093529.jpg"/>
          <p:cNvPicPr>
            <a:picLocks noChangeAspect="1"/>
          </p:cNvPicPr>
          <p:nvPr/>
        </p:nvPicPr>
        <p:blipFill>
          <a:blip r:embed="rId2" cstate="print"/>
          <a:srcRect l="21875" t="4144" r="15625"/>
          <a:stretch>
            <a:fillRect/>
          </a:stretch>
        </p:blipFill>
        <p:spPr>
          <a:xfrm>
            <a:off x="428596" y="1214422"/>
            <a:ext cx="2714644" cy="214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20513_120629.jpg"/>
          <p:cNvPicPr>
            <a:picLocks noChangeAspect="1"/>
          </p:cNvPicPr>
          <p:nvPr/>
        </p:nvPicPr>
        <p:blipFill>
          <a:blip r:embed="rId3" cstate="print"/>
          <a:srcRect l="-6794" t="8620" r="-4167" b="18283"/>
          <a:stretch>
            <a:fillRect/>
          </a:stretch>
        </p:blipFill>
        <p:spPr>
          <a:xfrm>
            <a:off x="3071802" y="1428736"/>
            <a:ext cx="3260383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220506_085157.jpg"/>
          <p:cNvPicPr>
            <a:picLocks noChangeAspect="1"/>
          </p:cNvPicPr>
          <p:nvPr/>
        </p:nvPicPr>
        <p:blipFill>
          <a:blip r:embed="rId4" cstate="print"/>
          <a:srcRect t="12500" b="3125"/>
          <a:stretch>
            <a:fillRect/>
          </a:stretch>
        </p:blipFill>
        <p:spPr>
          <a:xfrm>
            <a:off x="428596" y="3929066"/>
            <a:ext cx="2428892" cy="228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220506_101628.jpg"/>
          <p:cNvPicPr>
            <a:picLocks noChangeAspect="1"/>
          </p:cNvPicPr>
          <p:nvPr/>
        </p:nvPicPr>
        <p:blipFill>
          <a:blip r:embed="rId5" cstate="print"/>
          <a:srcRect t="26041"/>
          <a:stretch>
            <a:fillRect/>
          </a:stretch>
        </p:blipFill>
        <p:spPr>
          <a:xfrm>
            <a:off x="6429388" y="1214422"/>
            <a:ext cx="2500298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20220506_101955.jpg"/>
          <p:cNvPicPr>
            <a:picLocks noChangeAspect="1"/>
          </p:cNvPicPr>
          <p:nvPr/>
        </p:nvPicPr>
        <p:blipFill>
          <a:blip r:embed="rId6" cstate="print"/>
          <a:srcRect l="181" t="8333" r="181" b="5208"/>
          <a:stretch>
            <a:fillRect/>
          </a:stretch>
        </p:blipFill>
        <p:spPr>
          <a:xfrm>
            <a:off x="6500826" y="3929066"/>
            <a:ext cx="250036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3357554" y="542926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Районный фестиваль </a:t>
            </a:r>
          </a:p>
          <a:p>
            <a:pPr algn="ctr"/>
            <a:r>
              <a:rPr lang="ru-RU" sz="1400" dirty="0" smtClean="0"/>
              <a:t>патриотической песни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21508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Чемодан памяти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6579" y="3571876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Беседа к 9 мая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7" y="3357562"/>
            <a:ext cx="221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Всероссийский конкурс</a:t>
            </a:r>
          </a:p>
          <a:p>
            <a:r>
              <a:rPr lang="ru-RU" sz="1400" dirty="0" smtClean="0"/>
              <a:t> ко Дню Победы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Проведение праздников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IMG_20220302_112409.jpg"/>
          <p:cNvPicPr>
            <a:picLocks noChangeAspect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>
          <a:xfrm>
            <a:off x="6072198" y="1500174"/>
            <a:ext cx="2892157" cy="1908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220221_112048.jpg"/>
          <p:cNvPicPr>
            <a:picLocks noChangeAspect="1"/>
          </p:cNvPicPr>
          <p:nvPr/>
        </p:nvPicPr>
        <p:blipFill>
          <a:blip r:embed="rId3" cstate="print"/>
          <a:srcRect l="17187" r="6250"/>
          <a:stretch>
            <a:fillRect/>
          </a:stretch>
        </p:blipFill>
        <p:spPr>
          <a:xfrm>
            <a:off x="285720" y="1571612"/>
            <a:ext cx="2714643" cy="2014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11216_100327.jpg"/>
          <p:cNvPicPr>
            <a:picLocks noChangeAspect="1"/>
          </p:cNvPicPr>
          <p:nvPr/>
        </p:nvPicPr>
        <p:blipFill>
          <a:blip r:embed="rId4" cstate="print"/>
          <a:srcRect l="18750" t="7540" r="26562"/>
          <a:stretch>
            <a:fillRect/>
          </a:stretch>
        </p:blipFill>
        <p:spPr>
          <a:xfrm>
            <a:off x="6072198" y="4286256"/>
            <a:ext cx="281510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день матери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t="16731" r="1596" b="5927"/>
          <a:stretch>
            <a:fillRect/>
          </a:stretch>
        </p:blipFill>
        <p:spPr>
          <a:xfrm>
            <a:off x="142844" y="4357694"/>
            <a:ext cx="264320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221027_104102.jpg"/>
          <p:cNvPicPr>
            <a:picLocks noChangeAspect="1"/>
          </p:cNvPicPr>
          <p:nvPr/>
        </p:nvPicPr>
        <p:blipFill>
          <a:blip r:embed="rId6" cstate="print"/>
          <a:srcRect l="3125" r="24219" b="5842"/>
          <a:stretch>
            <a:fillRect/>
          </a:stretch>
        </p:blipFill>
        <p:spPr>
          <a:xfrm>
            <a:off x="3143240" y="3000372"/>
            <a:ext cx="2733073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428993" y="492919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Праздник Осени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114298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Масленица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1214422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23 февраля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1" y="400050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День Матери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387" y="3643315"/>
            <a:ext cx="228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Совместная работа с библиотекой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Наша работа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Puno4IR4oSI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957" r="21440"/>
          <a:stretch>
            <a:fillRect/>
          </a:stretch>
        </p:blipFill>
        <p:spPr>
          <a:xfrm>
            <a:off x="357158" y="2643182"/>
            <a:ext cx="3000396" cy="251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qlYTP_BqPs.jpg"/>
          <p:cNvPicPr>
            <a:picLocks noChangeAspect="1"/>
          </p:cNvPicPr>
          <p:nvPr/>
        </p:nvPicPr>
        <p:blipFill>
          <a:blip r:embed="rId3"/>
          <a:srcRect t="21440" b="12748"/>
          <a:stretch>
            <a:fillRect/>
          </a:stretch>
        </p:blipFill>
        <p:spPr>
          <a:xfrm>
            <a:off x="6357950" y="2357430"/>
            <a:ext cx="2500330" cy="2754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YScOMMyxPeM.jpg"/>
          <p:cNvPicPr>
            <a:picLocks noChangeAspect="1"/>
          </p:cNvPicPr>
          <p:nvPr/>
        </p:nvPicPr>
        <p:blipFill>
          <a:blip r:embed="rId4"/>
          <a:srcRect b="13079"/>
          <a:stretch>
            <a:fillRect/>
          </a:stretch>
        </p:blipFill>
        <p:spPr>
          <a:xfrm>
            <a:off x="3571868" y="1643050"/>
            <a:ext cx="2560206" cy="363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2357430"/>
            <a:ext cx="18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Флага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1428736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День пожилого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человека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5721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День народного единства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Наши поделки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211210_110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470" b="25815"/>
          <a:stretch>
            <a:fillRect/>
          </a:stretch>
        </p:blipFill>
        <p:spPr>
          <a:xfrm>
            <a:off x="214282" y="1071546"/>
            <a:ext cx="208194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20221_141515.jpg"/>
          <p:cNvPicPr>
            <a:picLocks noChangeAspect="1"/>
          </p:cNvPicPr>
          <p:nvPr/>
        </p:nvPicPr>
        <p:blipFill>
          <a:blip r:embed="rId3" cstate="print"/>
          <a:srcRect l="2343" t="5842" r="6250" b="7540"/>
          <a:stretch>
            <a:fillRect/>
          </a:stretch>
        </p:blipFill>
        <p:spPr>
          <a:xfrm>
            <a:off x="6215074" y="4286256"/>
            <a:ext cx="2676824" cy="1772961"/>
          </a:xfrm>
          <a:prstGeom prst="rect">
            <a:avLst/>
          </a:prstGeom>
        </p:spPr>
      </p:pic>
      <p:pic>
        <p:nvPicPr>
          <p:cNvPr id="7" name="Рисунок 6" descr="IMG_20220305_100036.jpg"/>
          <p:cNvPicPr>
            <a:picLocks noChangeAspect="1"/>
          </p:cNvPicPr>
          <p:nvPr/>
        </p:nvPicPr>
        <p:blipFill>
          <a:blip r:embed="rId4" cstate="print"/>
          <a:srcRect t="27083" b="23958"/>
          <a:stretch>
            <a:fillRect/>
          </a:stretch>
        </p:blipFill>
        <p:spPr>
          <a:xfrm>
            <a:off x="3500430" y="3857628"/>
            <a:ext cx="2286016" cy="2433050"/>
          </a:xfrm>
          <a:prstGeom prst="rect">
            <a:avLst/>
          </a:prstGeom>
        </p:spPr>
      </p:pic>
      <p:pic>
        <p:nvPicPr>
          <p:cNvPr id="8" name="Рисунок 7" descr="IMG_20220422_120043.jpg"/>
          <p:cNvPicPr>
            <a:picLocks noChangeAspect="1"/>
          </p:cNvPicPr>
          <p:nvPr/>
        </p:nvPicPr>
        <p:blipFill>
          <a:blip r:embed="rId5" cstate="print"/>
          <a:srcRect l="30468" t="2445" r="2343"/>
          <a:stretch>
            <a:fillRect/>
          </a:stretch>
        </p:blipFill>
        <p:spPr>
          <a:xfrm>
            <a:off x="428596" y="4429132"/>
            <a:ext cx="2572562" cy="1718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20211222_153106.jpg"/>
          <p:cNvPicPr>
            <a:picLocks noChangeAspect="1"/>
          </p:cNvPicPr>
          <p:nvPr/>
        </p:nvPicPr>
        <p:blipFill>
          <a:blip r:embed="rId6" cstate="print"/>
          <a:srcRect l="16406" t="5842" r="11718" b="10937"/>
          <a:stretch>
            <a:fillRect/>
          </a:stretch>
        </p:blipFill>
        <p:spPr>
          <a:xfrm>
            <a:off x="3071802" y="1214422"/>
            <a:ext cx="267107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20221018_113443.jpg"/>
          <p:cNvPicPr>
            <a:picLocks noChangeAspect="1"/>
          </p:cNvPicPr>
          <p:nvPr/>
        </p:nvPicPr>
        <p:blipFill>
          <a:blip r:embed="rId7" cstate="print"/>
          <a:srcRect l="17187" r="10156"/>
          <a:stretch>
            <a:fillRect/>
          </a:stretch>
        </p:blipFill>
        <p:spPr>
          <a:xfrm>
            <a:off x="6000760" y="1214422"/>
            <a:ext cx="295648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Экскурсии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MG_20220505_095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54" t="2676" r="7465" b="6744"/>
          <a:stretch>
            <a:fillRect/>
          </a:stretch>
        </p:blipFill>
        <p:spPr>
          <a:xfrm>
            <a:off x="142844" y="842156"/>
            <a:ext cx="3214710" cy="253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20217_101534.jpg"/>
          <p:cNvPicPr>
            <a:picLocks noChangeAspect="1"/>
          </p:cNvPicPr>
          <p:nvPr/>
        </p:nvPicPr>
        <p:blipFill>
          <a:blip r:embed="rId3" cstate="print"/>
          <a:srcRect t="11458" b="34375"/>
          <a:stretch>
            <a:fillRect/>
          </a:stretch>
        </p:blipFill>
        <p:spPr>
          <a:xfrm>
            <a:off x="6144451" y="785794"/>
            <a:ext cx="279667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220506_105132.jpg"/>
          <p:cNvPicPr>
            <a:picLocks noChangeAspect="1"/>
          </p:cNvPicPr>
          <p:nvPr/>
        </p:nvPicPr>
        <p:blipFill>
          <a:blip r:embed="rId4" cstate="print"/>
          <a:srcRect b="18750"/>
          <a:stretch>
            <a:fillRect/>
          </a:stretch>
        </p:blipFill>
        <p:spPr>
          <a:xfrm>
            <a:off x="3357554" y="2500306"/>
            <a:ext cx="2791786" cy="400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3500438"/>
            <a:ext cx="222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МПО В-Талызино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357562"/>
            <a:ext cx="233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                                   Сельская библиотека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000240"/>
            <a:ext cx="1019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Обелиск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Никто не учит маленького человека: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«Будь равнодушным к людям, ломай деревья,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попирай красоту, выше всего ставь свое личное».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Все дело в одной, в очень важной закономерности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нравственно-патриотического воспитания.          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Если человека учат добру - учат умело, умно,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настойчиво, требовательно, в результате будет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добро.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Учат злу (очень редко, но бывает и так),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результате будет зло.      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Не учат ни добру, ни злу - все равно будет зло,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потому, что и человеком его надо воспитать». 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  В.А. Сухомлинский 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3786214" cy="4928271"/>
          </a:xfrm>
        </p:spPr>
        <p:txBody>
          <a:bodyPr/>
          <a:lstStyle/>
          <a:p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сегодня — одно из важных звеньев в системе воспитательной работы дошкольников. Это не только воспитание любви к родному дому, семье, детскому саду, своему селу,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труженикам и результатам их труда, родной земле, защитникам Отечества, государственной символике, традициям государства и общенародным праздникам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20506_105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662"/>
          <a:stretch>
            <a:fillRect/>
          </a:stretch>
        </p:blipFill>
        <p:spPr>
          <a:xfrm>
            <a:off x="4786314" y="1142985"/>
            <a:ext cx="3714776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Патриотическое воспитание дошкольников по ФГОС подразумевает следующие задачи: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нравственно-духовных особенностей личности; 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чувства гордости за свою нацию; 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почтительного отношения к национальным и культурным традициям своего народа; </a:t>
            </a:r>
            <a:b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-формирование либеральной позиции по отношению к ровесникам, взрослым, людям других национальностей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Уголок   патриотического воспитания  </a:t>
            </a:r>
            <a:b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«Наша Родина -  Россия!»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IMG_20221216_134339.jpg"/>
          <p:cNvPicPr>
            <a:picLocks noChangeAspect="1"/>
          </p:cNvPicPr>
          <p:nvPr/>
        </p:nvPicPr>
        <p:blipFill>
          <a:blip r:embed="rId2" cstate="print"/>
          <a:srcRect l="33594" r="11718" b="4144"/>
          <a:stretch>
            <a:fillRect/>
          </a:stretch>
        </p:blipFill>
        <p:spPr>
          <a:xfrm>
            <a:off x="1500166" y="1714488"/>
            <a:ext cx="6572296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Материал по ознакомлению детей с нашей страной – Россией</a:t>
            </a:r>
            <a:endParaRPr lang="ru-RU" sz="4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85150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Символика России, района; Карта России</a:t>
            </a:r>
            <a:endParaRPr lang="ru-RU" b="1" i="1" dirty="0"/>
          </a:p>
        </p:txBody>
      </p:sp>
      <p:pic>
        <p:nvPicPr>
          <p:cNvPr id="6" name="Содержимое 5" descr="IMG_20221216_134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96" r="13158" b="11408"/>
          <a:stretch>
            <a:fillRect/>
          </a:stretch>
        </p:blipFill>
        <p:spPr>
          <a:xfrm>
            <a:off x="142844" y="1785926"/>
            <a:ext cx="271464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0221216_135009.jpg"/>
          <p:cNvPicPr>
            <a:picLocks noChangeAspect="1"/>
          </p:cNvPicPr>
          <p:nvPr/>
        </p:nvPicPr>
        <p:blipFill>
          <a:blip r:embed="rId3" cstate="print"/>
          <a:srcRect t="3125" b="13839"/>
          <a:stretch>
            <a:fillRect/>
          </a:stretch>
        </p:blipFill>
        <p:spPr>
          <a:xfrm>
            <a:off x="6215042" y="1643050"/>
            <a:ext cx="292895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20221219_140402.jpg"/>
          <p:cNvPicPr>
            <a:picLocks noChangeAspect="1"/>
          </p:cNvPicPr>
          <p:nvPr/>
        </p:nvPicPr>
        <p:blipFill>
          <a:blip r:embed="rId4" cstate="print"/>
          <a:srcRect t="37500" r="2626" b="31250"/>
          <a:stretch>
            <a:fillRect/>
          </a:stretch>
        </p:blipFill>
        <p:spPr>
          <a:xfrm>
            <a:off x="3000364" y="2500306"/>
            <a:ext cx="3143272" cy="244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Материал по ознакомлению детей с  историей страны, района, села В-Талызино</a:t>
            </a:r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Тематические папки «История села В-Талызино», «Я тоже был на той войне», Жизнь нашего села на страницах районной газеты «Борьба»; фотоальбом «Фотографии на память».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21216_134515.jpg"/>
          <p:cNvPicPr>
            <a:picLocks noChangeAspect="1"/>
          </p:cNvPicPr>
          <p:nvPr/>
        </p:nvPicPr>
        <p:blipFill>
          <a:blip r:embed="rId2" cstate="print"/>
          <a:srcRect l="8593" r="12500" b="9239"/>
          <a:stretch>
            <a:fillRect/>
          </a:stretch>
        </p:blipFill>
        <p:spPr>
          <a:xfrm>
            <a:off x="3000364" y="1643049"/>
            <a:ext cx="3143272" cy="1807747"/>
          </a:xfrm>
          <a:prstGeom prst="rect">
            <a:avLst/>
          </a:prstGeom>
        </p:spPr>
      </p:pic>
      <p:pic>
        <p:nvPicPr>
          <p:cNvPr id="11" name="Рисунок 10" descr="IMG_20221216_134530.jpg"/>
          <p:cNvPicPr>
            <a:picLocks noChangeAspect="1"/>
          </p:cNvPicPr>
          <p:nvPr/>
        </p:nvPicPr>
        <p:blipFill>
          <a:blip r:embed="rId3" cstate="print"/>
          <a:srcRect l="9374" t="5842" r="7031" b="2445"/>
          <a:stretch>
            <a:fillRect/>
          </a:stretch>
        </p:blipFill>
        <p:spPr>
          <a:xfrm>
            <a:off x="571472" y="3643314"/>
            <a:ext cx="3130501" cy="1785950"/>
          </a:xfrm>
          <a:prstGeom prst="rect">
            <a:avLst/>
          </a:prstGeom>
        </p:spPr>
      </p:pic>
      <p:pic>
        <p:nvPicPr>
          <p:cNvPr id="7" name="Рисунок 6" descr="IMG_20221219_135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643314"/>
            <a:ext cx="3091067" cy="1785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FFC000"/>
                </a:solidFill>
              </a:rPr>
              <a:t>Семейные работы </a:t>
            </a:r>
            <a:endParaRPr lang="ru-RU" sz="4000" i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IMG_20230323_142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562" t="2676" r="10937" b="2969"/>
          <a:stretch>
            <a:fillRect/>
          </a:stretch>
        </p:blipFill>
        <p:spPr>
          <a:xfrm>
            <a:off x="2071670" y="785794"/>
            <a:ext cx="564360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230328_103549.jpg"/>
          <p:cNvPicPr>
            <a:picLocks noChangeAspect="1"/>
          </p:cNvPicPr>
          <p:nvPr/>
        </p:nvPicPr>
        <p:blipFill>
          <a:blip r:embed="rId3" cstate="print"/>
          <a:srcRect l="2445" t="28125" b="30934"/>
          <a:stretch>
            <a:fillRect/>
          </a:stretch>
        </p:blipFill>
        <p:spPr>
          <a:xfrm>
            <a:off x="6215074" y="4571984"/>
            <a:ext cx="292892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230328_103943.jpg"/>
          <p:cNvPicPr>
            <a:picLocks noChangeAspect="1"/>
          </p:cNvPicPr>
          <p:nvPr/>
        </p:nvPicPr>
        <p:blipFill>
          <a:blip r:embed="rId4" cstate="print"/>
          <a:srcRect l="6974" t="6250" r="11503" b="21875"/>
          <a:stretch>
            <a:fillRect/>
          </a:stretch>
        </p:blipFill>
        <p:spPr>
          <a:xfrm>
            <a:off x="0" y="4000480"/>
            <a:ext cx="25065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Мини </a:t>
            </a:r>
            <a:r>
              <a:rPr lang="ru-RU" sz="3600" dirty="0">
                <a:solidFill>
                  <a:srgbClr val="7030A0"/>
                </a:solidFill>
                <a:latin typeface="Monotype Corsiva" panose="03010101010201010101" pitchFamily="66" charset="0"/>
              </a:rPr>
              <a:t>– музей </a:t>
            </a:r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«Русская изба»</a:t>
            </a:r>
            <a:endParaRPr lang="ru-RU" sz="36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 descr="IMG_20221014_1413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9200"/>
            <a:ext cx="2909918" cy="206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_20210924_102311.jpg"/>
          <p:cNvPicPr>
            <a:picLocks noChangeAspect="1"/>
          </p:cNvPicPr>
          <p:nvPr/>
        </p:nvPicPr>
        <p:blipFill>
          <a:blip r:embed="rId3" cstate="print"/>
          <a:srcRect t="27709" b="14444"/>
          <a:stretch>
            <a:fillRect/>
          </a:stretch>
        </p:blipFill>
        <p:spPr>
          <a:xfrm>
            <a:off x="6500826" y="1000108"/>
            <a:ext cx="2396219" cy="283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IMG_20221014_143815.jpg"/>
          <p:cNvPicPr>
            <a:picLocks noChangeAspect="1"/>
          </p:cNvPicPr>
          <p:nvPr/>
        </p:nvPicPr>
        <p:blipFill>
          <a:blip r:embed="rId4" cstate="print"/>
          <a:srcRect t="5556" r="-725" b="4444"/>
          <a:stretch>
            <a:fillRect/>
          </a:stretch>
        </p:blipFill>
        <p:spPr>
          <a:xfrm>
            <a:off x="3428992" y="1857364"/>
            <a:ext cx="264320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_20221014_141355_1.jpg"/>
          <p:cNvPicPr>
            <a:picLocks noChangeAspect="1"/>
          </p:cNvPicPr>
          <p:nvPr/>
        </p:nvPicPr>
        <p:blipFill>
          <a:blip r:embed="rId5" cstate="print"/>
          <a:srcRect t="22222" b="8889"/>
          <a:stretch>
            <a:fillRect/>
          </a:stretch>
        </p:blipFill>
        <p:spPr>
          <a:xfrm>
            <a:off x="6500826" y="4000504"/>
            <a:ext cx="24384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20220401_100336.jpg"/>
          <p:cNvPicPr>
            <a:picLocks noChangeAspect="1"/>
          </p:cNvPicPr>
          <p:nvPr/>
        </p:nvPicPr>
        <p:blipFill>
          <a:blip r:embed="rId6" cstate="print"/>
          <a:srcRect l="12077" t="34444" r="3382"/>
          <a:stretch>
            <a:fillRect/>
          </a:stretch>
        </p:blipFill>
        <p:spPr>
          <a:xfrm>
            <a:off x="571472" y="3500438"/>
            <a:ext cx="228601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966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Методические разработки</a:t>
            </a:r>
            <a:endParaRPr lang="ru-RU" sz="4000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IMG_20230327_1048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69" t="2676" r="6597" b="6743"/>
          <a:stretch>
            <a:fillRect/>
          </a:stretch>
        </p:blipFill>
        <p:spPr>
          <a:xfrm>
            <a:off x="1357290" y="1214422"/>
            <a:ext cx="6858048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28663" y="578645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 «Наш земляк Иван </a:t>
            </a:r>
            <a:r>
              <a:rPr lang="ru-RU" dirty="0" err="1" smtClean="0"/>
              <a:t>Заикин</a:t>
            </a:r>
            <a:r>
              <a:rPr lang="ru-RU" dirty="0" smtClean="0"/>
              <a:t>»,викторина о родном крае, беседа «Деревья нашего участка, разработка на конкурс  «Лучший мини-музей»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слайда Ромашковая Рус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 Ромашковая Русь</Template>
  <TotalTime>665</TotalTime>
  <Words>234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слайда Ромашковая Русь</vt:lpstr>
      <vt:lpstr>   МБ ДОУ В-Талызинский детский сад «Колосок» Центр патриотического воспитания в ДОУ</vt:lpstr>
      <vt:lpstr>Актуальность</vt:lpstr>
      <vt:lpstr>Патриотическое воспитание дошкольников по ФГОС подразумевает следующие задачи:   -формирование нравственно-духовных особенностей личности;  -формирование чувства гордости за свою нацию;  -формирование почтительного отношения к национальным и культурным традициям своего народа;  -формирование либеральной позиции по отношению к ровесникам, взрослым, людям других национальностей. </vt:lpstr>
      <vt:lpstr>Уголок   патриотического воспитания   «Наша Родина -  Россия!»</vt:lpstr>
      <vt:lpstr>Материал по ознакомлению детей с нашей страной – Россией</vt:lpstr>
      <vt:lpstr>  Материал по ознакомлению детей с  историей страны, района, села В-Талызино</vt:lpstr>
      <vt:lpstr>Семейные работы </vt:lpstr>
      <vt:lpstr>Мини – музей «Русская изба»</vt:lpstr>
      <vt:lpstr>Методические разработки</vt:lpstr>
      <vt:lpstr> Работа с детьми по патриотическому воспитанию</vt:lpstr>
      <vt:lpstr>Проведение праздников</vt:lpstr>
      <vt:lpstr>Наша работа</vt:lpstr>
      <vt:lpstr>Наши поделки</vt:lpstr>
      <vt:lpstr>Экскурсии</vt:lpstr>
      <vt:lpstr>  Никто не учит маленького человека:   «Будь равнодушным к людям, ломай деревья,   попирай красоту, выше всего ставь свое личное».  Все дело в одной, в очень важной закономерности  нравственно-патриотического воспитания.            Если человека учат добру - учат умело, умно,   настойчиво, требовательно, в результате будет добро.   Учат злу (очень редко, но бывает и так),  в результате будет зло.         Не учат ни добру, ни злу - все равно будет зло,   потому, что и человеком его надо воспитать».    В.А. Сухомлинский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нравственно-патриотического воспитания в подготовительной группе</dc:title>
  <dc:creator>Виталик</dc:creator>
  <cp:lastModifiedBy>ASRock</cp:lastModifiedBy>
  <cp:revision>77</cp:revision>
  <dcterms:created xsi:type="dcterms:W3CDTF">2016-02-09T04:04:02Z</dcterms:created>
  <dcterms:modified xsi:type="dcterms:W3CDTF">2023-03-28T16:55:08Z</dcterms:modified>
</cp:coreProperties>
</file>